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00">
          <p15:clr>
            <a:srgbClr val="A4A3A4"/>
          </p15:clr>
        </p15:guide>
        <p15:guide id="2" pos="801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4" roundtripDataSignature="AMtx7mga13G/JhzLVSmAw71BpAEE9YzR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B4D9EDE-B419-40AE-AB53-87E7AFC3495F}">
  <a:tblStyle styleId="{5B4D9EDE-B419-40AE-AB53-87E7AFC3495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200F5CB-4DC2-407E-93DE-0D82D343E190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00" orient="horz"/>
        <p:guide pos="80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24" Type="http://customschemas.google.com/relationships/presentationmetadata" Target="metadata"/><Relationship Id="rId12" Type="http://schemas.openxmlformats.org/officeDocument/2006/relationships/slide" Target="slides/slide6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800aae947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10800aae947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" name="Google Shape;156;g10800aae947_0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9a879caf7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109a879caf7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g109a879caf7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800aae947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10800aae947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g10800aae947_0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0800aae947_0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10800aae947_0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" name="Google Shape;209;g10800aae947_0_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098f85c356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1098f85c356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7" name="Google Shape;237;g1098f85c356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09a879caf7_1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109a879caf7_1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5" name="Google Shape;255;g109a879caf7_1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0800aae947_0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10800aae947_0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4" name="Google Shape;274;g10800aae947_0_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7" name="Google Shape;28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800aae94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g10800aae94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g10800aae947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800aae947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g10800aae947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" name="Google Shape;102;g10800aae947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" name="Google Shape;10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800aae947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10800aae947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" name="Google Shape;116;g10800aae947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97953c6e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1097953c6e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" name="Google Shape;125;g1097953c6eb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800aae947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10800aae947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" name="Google Shape;133;g10800aae947_0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0800aae947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10800aae947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" name="Google Shape;142;g10800aae947_0_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09a879caf7_5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109a879caf7_5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" name="Google Shape;149;g109a879caf7_5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5" name="Google Shape;15;p5"/>
          <p:cNvSpPr txBox="1"/>
          <p:nvPr>
            <p:ph idx="10" type="dt"/>
          </p:nvPr>
        </p:nvSpPr>
        <p:spPr>
          <a:xfrm>
            <a:off x="838200" y="6356350"/>
            <a:ext cx="3672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1031078" y="365126"/>
            <a:ext cx="10322721" cy="68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10" type="dt"/>
          </p:nvPr>
        </p:nvSpPr>
        <p:spPr>
          <a:xfrm>
            <a:off x="838199" y="6356350"/>
            <a:ext cx="532746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2" name="Google Shape;8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543830" y="445229"/>
            <a:ext cx="487249" cy="468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4955" y="5643153"/>
            <a:ext cx="1286644" cy="993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 txBox="1"/>
          <p:nvPr>
            <p:ph type="title"/>
          </p:nvPr>
        </p:nvSpPr>
        <p:spPr>
          <a:xfrm>
            <a:off x="1031078" y="365126"/>
            <a:ext cx="10322721" cy="68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6"/>
          <p:cNvSpPr txBox="1"/>
          <p:nvPr>
            <p:ph idx="10" type="dt"/>
          </p:nvPr>
        </p:nvSpPr>
        <p:spPr>
          <a:xfrm>
            <a:off x="838200" y="6356350"/>
            <a:ext cx="3672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7" name="Google Shape;27;p7"/>
          <p:cNvSpPr txBox="1"/>
          <p:nvPr>
            <p:ph idx="10" type="dt"/>
          </p:nvPr>
        </p:nvSpPr>
        <p:spPr>
          <a:xfrm>
            <a:off x="838200" y="6356350"/>
            <a:ext cx="3672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1144296" y="339298"/>
            <a:ext cx="10397445" cy="7321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3" name="Google Shape;33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5" name="Google Shape;35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0" type="dt"/>
          </p:nvPr>
        </p:nvSpPr>
        <p:spPr>
          <a:xfrm>
            <a:off x="838200" y="6356350"/>
            <a:ext cx="3672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7" name="Google Shape;3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94955" y="5643153"/>
            <a:ext cx="1286644" cy="993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543830" y="445229"/>
            <a:ext cx="487249" cy="46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title"/>
          </p:nvPr>
        </p:nvSpPr>
        <p:spPr>
          <a:xfrm>
            <a:off x="1153004" y="365126"/>
            <a:ext cx="10322721" cy="68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0" type="dt"/>
          </p:nvPr>
        </p:nvSpPr>
        <p:spPr>
          <a:xfrm>
            <a:off x="838200" y="6356350"/>
            <a:ext cx="3672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2" name="Google Shape;42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543830" y="445229"/>
            <a:ext cx="487249" cy="468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4955" y="5643153"/>
            <a:ext cx="1286644" cy="993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type="title"/>
          </p:nvPr>
        </p:nvSpPr>
        <p:spPr>
          <a:xfrm>
            <a:off x="1142440" y="498574"/>
            <a:ext cx="7537858" cy="50074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0"/>
          <p:cNvSpPr/>
          <p:nvPr>
            <p:ph idx="2" type="pic"/>
          </p:nvPr>
        </p:nvSpPr>
        <p:spPr>
          <a:xfrm>
            <a:off x="7480664" y="1915886"/>
            <a:ext cx="3300547" cy="3249123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857206" y="1915886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8" name="Google Shape;48;p10"/>
          <p:cNvSpPr txBox="1"/>
          <p:nvPr>
            <p:ph idx="10" type="dt"/>
          </p:nvPr>
        </p:nvSpPr>
        <p:spPr>
          <a:xfrm>
            <a:off x="838200" y="6356350"/>
            <a:ext cx="3672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9" name="Google Shape;4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94955" y="5643153"/>
            <a:ext cx="1286644" cy="993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543830" y="445229"/>
            <a:ext cx="487249" cy="46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Рисунок с подписью">
  <p:cSld name="1_Рисунок с подписью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type="title"/>
          </p:nvPr>
        </p:nvSpPr>
        <p:spPr>
          <a:xfrm>
            <a:off x="1142440" y="498574"/>
            <a:ext cx="7537858" cy="50074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1"/>
          <p:cNvSpPr/>
          <p:nvPr>
            <p:ph idx="2" type="pic"/>
          </p:nvPr>
        </p:nvSpPr>
        <p:spPr>
          <a:xfrm>
            <a:off x="9347795" y="1384662"/>
            <a:ext cx="1999473" cy="1984377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857206" y="1663337"/>
            <a:ext cx="4341811" cy="4064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5" name="Google Shape;55;p11"/>
          <p:cNvSpPr txBox="1"/>
          <p:nvPr>
            <p:ph idx="10" type="dt"/>
          </p:nvPr>
        </p:nvSpPr>
        <p:spPr>
          <a:xfrm>
            <a:off x="838200" y="6356350"/>
            <a:ext cx="3672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94955" y="5643153"/>
            <a:ext cx="1286644" cy="993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543830" y="445229"/>
            <a:ext cx="487249" cy="46804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1"/>
          <p:cNvSpPr/>
          <p:nvPr>
            <p:ph idx="3" type="pic"/>
          </p:nvPr>
        </p:nvSpPr>
        <p:spPr>
          <a:xfrm>
            <a:off x="7166298" y="1384662"/>
            <a:ext cx="1999473" cy="1984377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11"/>
          <p:cNvSpPr/>
          <p:nvPr>
            <p:ph idx="4" type="pic"/>
          </p:nvPr>
        </p:nvSpPr>
        <p:spPr>
          <a:xfrm>
            <a:off x="9339942" y="3553366"/>
            <a:ext cx="1999473" cy="1984377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11"/>
          <p:cNvSpPr/>
          <p:nvPr>
            <p:ph idx="5" type="pic"/>
          </p:nvPr>
        </p:nvSpPr>
        <p:spPr>
          <a:xfrm>
            <a:off x="7158445" y="3553366"/>
            <a:ext cx="1999473" cy="198437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льзовательский макет">
  <p:cSld name="Пользовательский макет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type="title"/>
          </p:nvPr>
        </p:nvSpPr>
        <p:spPr>
          <a:xfrm>
            <a:off x="1031078" y="365126"/>
            <a:ext cx="10322721" cy="68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3" name="Google Shape;63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543830" y="445229"/>
            <a:ext cx="487249" cy="46804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2"/>
          <p:cNvSpPr/>
          <p:nvPr>
            <p:ph idx="2" type="pic"/>
          </p:nvPr>
        </p:nvSpPr>
        <p:spPr>
          <a:xfrm>
            <a:off x="1029790" y="3127276"/>
            <a:ext cx="2875919" cy="2831111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2"/>
          <p:cNvSpPr/>
          <p:nvPr>
            <p:ph idx="3" type="pic"/>
          </p:nvPr>
        </p:nvSpPr>
        <p:spPr>
          <a:xfrm>
            <a:off x="4525910" y="2720605"/>
            <a:ext cx="2875919" cy="2831111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2"/>
          <p:cNvSpPr/>
          <p:nvPr>
            <p:ph idx="4" type="pic"/>
          </p:nvPr>
        </p:nvSpPr>
        <p:spPr>
          <a:xfrm>
            <a:off x="8022030" y="2132775"/>
            <a:ext cx="2875919" cy="2831111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2"/>
          <p:cNvSpPr txBox="1"/>
          <p:nvPr>
            <p:ph idx="10" type="dt"/>
          </p:nvPr>
        </p:nvSpPr>
        <p:spPr>
          <a:xfrm>
            <a:off x="838200" y="6356350"/>
            <a:ext cx="3672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8" name="Google Shape;6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4955" y="5643153"/>
            <a:ext cx="1286644" cy="993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Пользовательский макет">
  <p:cSld name="1_Пользовательский макет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/>
          <p:nvPr>
            <p:ph idx="2" type="pic"/>
          </p:nvPr>
        </p:nvSpPr>
        <p:spPr>
          <a:xfrm>
            <a:off x="9866058" y="4638536"/>
            <a:ext cx="2325942" cy="2219464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3"/>
          <p:cNvSpPr txBox="1"/>
          <p:nvPr>
            <p:ph type="title"/>
          </p:nvPr>
        </p:nvSpPr>
        <p:spPr>
          <a:xfrm>
            <a:off x="1031078" y="365126"/>
            <a:ext cx="10322721" cy="68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2" name="Google Shape;7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543830" y="445229"/>
            <a:ext cx="487249" cy="46804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/>
          <p:nvPr>
            <p:ph idx="3" type="pic"/>
          </p:nvPr>
        </p:nvSpPr>
        <p:spPr>
          <a:xfrm>
            <a:off x="9866058" y="0"/>
            <a:ext cx="2325942" cy="2305382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3"/>
          <p:cNvSpPr/>
          <p:nvPr>
            <p:ph idx="4" type="pic"/>
          </p:nvPr>
        </p:nvSpPr>
        <p:spPr>
          <a:xfrm>
            <a:off x="6823240" y="-13886"/>
            <a:ext cx="3042817" cy="6871886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3"/>
          <p:cNvSpPr/>
          <p:nvPr>
            <p:ph idx="5" type="pic"/>
          </p:nvPr>
        </p:nvSpPr>
        <p:spPr>
          <a:xfrm>
            <a:off x="9866058" y="2319268"/>
            <a:ext cx="2325942" cy="230538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3"/>
          <p:cNvSpPr txBox="1"/>
          <p:nvPr>
            <p:ph idx="10" type="dt"/>
          </p:nvPr>
        </p:nvSpPr>
        <p:spPr>
          <a:xfrm>
            <a:off x="838200" y="6356350"/>
            <a:ext cx="3672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7" name="Google Shape;7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4955" y="5643153"/>
            <a:ext cx="1286644" cy="993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/>
          <p:nvPr>
            <p:ph type="title"/>
          </p:nvPr>
        </p:nvSpPr>
        <p:spPr>
          <a:xfrm>
            <a:off x="1031078" y="365126"/>
            <a:ext cx="10322721" cy="68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Ix3yMmSX3V49ni1hP2-m4gG7Rq0a22n9/view" TargetMode="External"/><Relationship Id="rId4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5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gif"/><Relationship Id="rId4" Type="http://schemas.openxmlformats.org/officeDocument/2006/relationships/image" Target="../media/image18.gif"/><Relationship Id="rId5" Type="http://schemas.openxmlformats.org/officeDocument/2006/relationships/image" Target="../media/image17.jpg"/><Relationship Id="rId6" Type="http://schemas.openxmlformats.org/officeDocument/2006/relationships/image" Target="../media/image13.jpg"/><Relationship Id="rId7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hyperlink" Target="https://translated.turbopages.org/proxy_u/en-ru.ru.0eceeba5-61bd7441-262f45ad-74722d776562/https/en.wikipedia.org/wiki/List_of_cities_by_GDP_Per_Capita_(PPP)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1259325" y="1467775"/>
            <a:ext cx="9311700" cy="10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/>
              <a:t>Анализ графовой модели</a:t>
            </a:r>
            <a:endParaRPr/>
          </a:p>
        </p:txBody>
      </p:sp>
      <p:sp>
        <p:nvSpPr>
          <p:cNvPr id="89" name="Google Shape;89;p1"/>
          <p:cNvSpPr txBox="1"/>
          <p:nvPr>
            <p:ph idx="1" type="subTitle"/>
          </p:nvPr>
        </p:nvSpPr>
        <p:spPr>
          <a:xfrm>
            <a:off x="1524000" y="4813737"/>
            <a:ext cx="9144000" cy="538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/>
              <a:t>Презентация Глеба, Марата и Мелании</a:t>
            </a:r>
            <a:endParaRPr/>
          </a:p>
        </p:txBody>
      </p:sp>
      <p:sp>
        <p:nvSpPr>
          <p:cNvPr id="90" name="Google Shape;90;p1"/>
          <p:cNvSpPr txBox="1"/>
          <p:nvPr/>
        </p:nvSpPr>
        <p:spPr>
          <a:xfrm>
            <a:off x="467775" y="2966625"/>
            <a:ext cx="11068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ru-RU" sz="5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Команды </a:t>
            </a:r>
            <a:endParaRPr b="0" i="0" sz="5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ru-RU" sz="5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“Дискретные Айтишники”</a:t>
            </a:r>
            <a:endParaRPr b="0" i="0" sz="5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800aae947_0_48"/>
          <p:cNvSpPr txBox="1"/>
          <p:nvPr>
            <p:ph type="title"/>
          </p:nvPr>
        </p:nvSpPr>
        <p:spPr>
          <a:xfrm>
            <a:off x="1031078" y="365126"/>
            <a:ext cx="10322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/>
              <a:t>Обход графа в ширину</a:t>
            </a:r>
            <a:endParaRPr/>
          </a:p>
        </p:txBody>
      </p:sp>
      <p:sp>
        <p:nvSpPr>
          <p:cNvPr id="159" name="Google Shape;159;g10800aae947_0_48"/>
          <p:cNvSpPr txBox="1"/>
          <p:nvPr>
            <p:ph idx="1" type="body"/>
          </p:nvPr>
        </p:nvSpPr>
        <p:spPr>
          <a:xfrm>
            <a:off x="838200" y="1138425"/>
            <a:ext cx="10515600" cy="50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 sz="1200">
                <a:solidFill>
                  <a:srgbClr val="333333"/>
                </a:solidFill>
                <a:highlight>
                  <a:srgbClr val="FFFFFF"/>
                </a:highlight>
              </a:rPr>
              <a:t>Исследовать два метода обхода граф (в глубину и в ширину). По шагам найти последовательность обхода вершин (2 балла)</a:t>
            </a:r>
            <a:endParaRPr/>
          </a:p>
        </p:txBody>
      </p:sp>
      <p:pic>
        <p:nvPicPr>
          <p:cNvPr id="160" name="Google Shape;160;g10800aae947_0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4163" y="1563625"/>
            <a:ext cx="9216523" cy="5184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" name="Google Shape;161;g10800aae947_0_48"/>
          <p:cNvGrpSpPr/>
          <p:nvPr/>
        </p:nvGrpSpPr>
        <p:grpSpPr>
          <a:xfrm>
            <a:off x="1724325" y="1912725"/>
            <a:ext cx="8838600" cy="4664400"/>
            <a:chOff x="1724325" y="1912725"/>
            <a:chExt cx="8838600" cy="4664400"/>
          </a:xfrm>
        </p:grpSpPr>
        <p:sp>
          <p:nvSpPr>
            <p:cNvPr id="162" name="Google Shape;162;g10800aae947_0_48"/>
            <p:cNvSpPr txBox="1"/>
            <p:nvPr/>
          </p:nvSpPr>
          <p:spPr>
            <a:xfrm>
              <a:off x="6468150" y="1912725"/>
              <a:ext cx="304200" cy="400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ru-RU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g10800aae947_0_48"/>
            <p:cNvSpPr txBox="1"/>
            <p:nvPr/>
          </p:nvSpPr>
          <p:spPr>
            <a:xfrm>
              <a:off x="4506000" y="2531850"/>
              <a:ext cx="304200" cy="400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ru-RU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g10800aae947_0_48"/>
            <p:cNvSpPr txBox="1"/>
            <p:nvPr/>
          </p:nvSpPr>
          <p:spPr>
            <a:xfrm>
              <a:off x="4506000" y="4875000"/>
              <a:ext cx="304200" cy="400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ru-RU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g10800aae947_0_48"/>
            <p:cNvSpPr txBox="1"/>
            <p:nvPr/>
          </p:nvSpPr>
          <p:spPr>
            <a:xfrm>
              <a:off x="5943900" y="6176925"/>
              <a:ext cx="304200" cy="400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ru-RU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g10800aae947_0_48"/>
            <p:cNvSpPr txBox="1"/>
            <p:nvPr/>
          </p:nvSpPr>
          <p:spPr>
            <a:xfrm>
              <a:off x="8534700" y="5462550"/>
              <a:ext cx="304200" cy="400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ru-RU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g10800aae947_0_48"/>
            <p:cNvSpPr txBox="1"/>
            <p:nvPr/>
          </p:nvSpPr>
          <p:spPr>
            <a:xfrm>
              <a:off x="8458500" y="3138450"/>
              <a:ext cx="304200" cy="400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ru-RU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g10800aae947_0_48"/>
            <p:cNvSpPr txBox="1"/>
            <p:nvPr/>
          </p:nvSpPr>
          <p:spPr>
            <a:xfrm>
              <a:off x="10258725" y="3328950"/>
              <a:ext cx="304200" cy="400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ru-RU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g10800aae947_0_48"/>
            <p:cNvSpPr txBox="1"/>
            <p:nvPr/>
          </p:nvSpPr>
          <p:spPr>
            <a:xfrm>
              <a:off x="2572050" y="4643400"/>
              <a:ext cx="304200" cy="400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ru-RU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g10800aae947_0_48"/>
            <p:cNvSpPr txBox="1"/>
            <p:nvPr/>
          </p:nvSpPr>
          <p:spPr>
            <a:xfrm>
              <a:off x="1724325" y="2405025"/>
              <a:ext cx="304200" cy="400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ru-RU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g10800aae947_0_48"/>
            <p:cNvSpPr txBox="1"/>
            <p:nvPr/>
          </p:nvSpPr>
          <p:spPr>
            <a:xfrm>
              <a:off x="3343575" y="3138450"/>
              <a:ext cx="304200" cy="400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ru-RU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g10800aae947_0_48"/>
            <p:cNvSpPr txBox="1"/>
            <p:nvPr/>
          </p:nvSpPr>
          <p:spPr>
            <a:xfrm>
              <a:off x="7420275" y="4386225"/>
              <a:ext cx="304200" cy="400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ru-RU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g109a879caf7_1_0" title="graph_2.m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7250" y="1277925"/>
            <a:ext cx="9216499" cy="518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109a879caf7_1_0"/>
          <p:cNvSpPr txBox="1"/>
          <p:nvPr>
            <p:ph type="title"/>
          </p:nvPr>
        </p:nvSpPr>
        <p:spPr>
          <a:xfrm>
            <a:off x="1031078" y="365126"/>
            <a:ext cx="10322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/>
              <a:t>Обход графа в глубину</a:t>
            </a:r>
            <a:endParaRPr/>
          </a:p>
        </p:txBody>
      </p:sp>
      <p:grpSp>
        <p:nvGrpSpPr>
          <p:cNvPr id="180" name="Google Shape;180;g109a879caf7_1_0"/>
          <p:cNvGrpSpPr/>
          <p:nvPr/>
        </p:nvGrpSpPr>
        <p:grpSpPr>
          <a:xfrm>
            <a:off x="1486200" y="1585500"/>
            <a:ext cx="8962800" cy="4664400"/>
            <a:chOff x="1724325" y="1912725"/>
            <a:chExt cx="8962800" cy="4664400"/>
          </a:xfrm>
        </p:grpSpPr>
        <p:sp>
          <p:nvSpPr>
            <p:cNvPr id="181" name="Google Shape;181;g109a879caf7_1_0"/>
            <p:cNvSpPr txBox="1"/>
            <p:nvPr/>
          </p:nvSpPr>
          <p:spPr>
            <a:xfrm>
              <a:off x="6468150" y="1912725"/>
              <a:ext cx="304200" cy="400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ru-RU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g109a879caf7_1_0"/>
            <p:cNvSpPr txBox="1"/>
            <p:nvPr/>
          </p:nvSpPr>
          <p:spPr>
            <a:xfrm>
              <a:off x="4506000" y="2531850"/>
              <a:ext cx="304200" cy="400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ru-RU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g109a879caf7_1_0"/>
            <p:cNvSpPr txBox="1"/>
            <p:nvPr/>
          </p:nvSpPr>
          <p:spPr>
            <a:xfrm>
              <a:off x="4506000" y="4875000"/>
              <a:ext cx="304200" cy="400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ru-RU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g109a879caf7_1_0"/>
            <p:cNvSpPr txBox="1"/>
            <p:nvPr/>
          </p:nvSpPr>
          <p:spPr>
            <a:xfrm>
              <a:off x="5943900" y="6176925"/>
              <a:ext cx="304200" cy="400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ru-RU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g109a879caf7_1_0"/>
            <p:cNvSpPr txBox="1"/>
            <p:nvPr/>
          </p:nvSpPr>
          <p:spPr>
            <a:xfrm>
              <a:off x="8534700" y="5462550"/>
              <a:ext cx="304200" cy="400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ru-RU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g109a879caf7_1_0"/>
            <p:cNvSpPr txBox="1"/>
            <p:nvPr/>
          </p:nvSpPr>
          <p:spPr>
            <a:xfrm>
              <a:off x="8439450" y="2641500"/>
              <a:ext cx="304200" cy="400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ru-RU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9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g109a879caf7_1_0"/>
            <p:cNvSpPr txBox="1"/>
            <p:nvPr/>
          </p:nvSpPr>
          <p:spPr>
            <a:xfrm>
              <a:off x="10258725" y="3328950"/>
              <a:ext cx="428400" cy="400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ru-RU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g109a879caf7_1_0"/>
            <p:cNvSpPr txBox="1"/>
            <p:nvPr/>
          </p:nvSpPr>
          <p:spPr>
            <a:xfrm>
              <a:off x="2572050" y="4643400"/>
              <a:ext cx="304200" cy="400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ru-RU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g109a879caf7_1_0"/>
            <p:cNvSpPr txBox="1"/>
            <p:nvPr/>
          </p:nvSpPr>
          <p:spPr>
            <a:xfrm>
              <a:off x="1724325" y="2405025"/>
              <a:ext cx="304200" cy="400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ru-RU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g109a879caf7_1_0"/>
            <p:cNvSpPr txBox="1"/>
            <p:nvPr/>
          </p:nvSpPr>
          <p:spPr>
            <a:xfrm>
              <a:off x="3343575" y="3138450"/>
              <a:ext cx="304200" cy="400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ru-RU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g109a879caf7_1_0"/>
            <p:cNvSpPr txBox="1"/>
            <p:nvPr/>
          </p:nvSpPr>
          <p:spPr>
            <a:xfrm>
              <a:off x="7420275" y="4386225"/>
              <a:ext cx="304200" cy="400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ru-RU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2" name="Google Shape;192;g109a879caf7_1_0"/>
          <p:cNvGrpSpPr/>
          <p:nvPr/>
        </p:nvGrpSpPr>
        <p:grpSpPr>
          <a:xfrm>
            <a:off x="1990875" y="2095575"/>
            <a:ext cx="7867500" cy="1752675"/>
            <a:chOff x="1990875" y="2095575"/>
            <a:chExt cx="7867500" cy="1752675"/>
          </a:xfrm>
        </p:grpSpPr>
        <p:cxnSp>
          <p:nvCxnSpPr>
            <p:cNvPr id="193" name="Google Shape;193;g109a879caf7_1_0"/>
            <p:cNvCxnSpPr/>
            <p:nvPr/>
          </p:nvCxnSpPr>
          <p:spPr>
            <a:xfrm flipH="1">
              <a:off x="2600175" y="3371850"/>
              <a:ext cx="209700" cy="4764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94" name="Google Shape;194;g109a879caf7_1_0"/>
            <p:cNvCxnSpPr/>
            <p:nvPr/>
          </p:nvCxnSpPr>
          <p:spPr>
            <a:xfrm rot="10800000">
              <a:off x="1990875" y="2714475"/>
              <a:ext cx="247500" cy="11241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95" name="Google Shape;195;g109a879caf7_1_0"/>
            <p:cNvCxnSpPr/>
            <p:nvPr/>
          </p:nvCxnSpPr>
          <p:spPr>
            <a:xfrm>
              <a:off x="2276475" y="2219325"/>
              <a:ext cx="1600200" cy="3429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96" name="Google Shape;196;g109a879caf7_1_0"/>
            <p:cNvCxnSpPr/>
            <p:nvPr/>
          </p:nvCxnSpPr>
          <p:spPr>
            <a:xfrm rot="10800000">
              <a:off x="8353575" y="2876400"/>
              <a:ext cx="1504800" cy="192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97" name="Google Shape;197;g109a879caf7_1_0"/>
            <p:cNvCxnSpPr/>
            <p:nvPr/>
          </p:nvCxnSpPr>
          <p:spPr>
            <a:xfrm rot="10800000">
              <a:off x="6267525" y="2095575"/>
              <a:ext cx="1476300" cy="485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800aae947_0_66"/>
          <p:cNvSpPr txBox="1"/>
          <p:nvPr>
            <p:ph type="title"/>
          </p:nvPr>
        </p:nvSpPr>
        <p:spPr>
          <a:xfrm>
            <a:off x="767450" y="365125"/>
            <a:ext cx="10907700" cy="9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50000"/>
              <a:buNone/>
            </a:pPr>
            <a:r>
              <a:rPr lang="ru-RU"/>
              <a:t>Сравнение алгоритмов обхода в глубину и ширину</a:t>
            </a:r>
            <a:endParaRPr/>
          </a:p>
        </p:txBody>
      </p:sp>
      <p:sp>
        <p:nvSpPr>
          <p:cNvPr id="204" name="Google Shape;204;g10800aae947_0_66"/>
          <p:cNvSpPr txBox="1"/>
          <p:nvPr>
            <p:ph idx="1" type="body"/>
          </p:nvPr>
        </p:nvSpPr>
        <p:spPr>
          <a:xfrm>
            <a:off x="838200" y="1338925"/>
            <a:ext cx="10515600" cy="48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3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3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3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graphicFrame>
        <p:nvGraphicFramePr>
          <p:cNvPr id="205" name="Google Shape;205;g10800aae947_0_66"/>
          <p:cNvGraphicFramePr/>
          <p:nvPr/>
        </p:nvGraphicFramePr>
        <p:xfrm>
          <a:off x="967350" y="14039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{0200F5CB-4DC2-407E-93DE-0D82D343E190}</a:tableStyleId>
              </a:tblPr>
              <a:tblGrid>
                <a:gridCol w="5224650"/>
                <a:gridCol w="5224650"/>
              </a:tblGrid>
              <a:tr h="760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ru-RU" sz="1800" u="none" cap="none" strike="noStrike"/>
                        <a:t>Обход в ширину</a:t>
                      </a:r>
                      <a:endParaRPr b="1" sz="18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ru-RU" sz="1800" u="none" cap="none" strike="noStrike"/>
                        <a:t>Обход в глубину</a:t>
                      </a:r>
                      <a:endParaRPr b="1" sz="1800" u="none" cap="none" strike="noStrike"/>
                    </a:p>
                  </a:txBody>
                  <a:tcPr marT="91425" marB="91425" marR="91425" marL="91425" anchor="ctr"/>
                </a:tc>
              </a:tr>
              <a:tr h="1312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/>
                        <a:t>Количество шагов: 3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400" u="none" cap="none" strike="noStrike">
                          <a:solidFill>
                            <a:schemeClr val="dk1"/>
                          </a:solidFill>
                        </a:rPr>
                        <a:t>Количество шагов: 13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</a:tr>
              <a:tr h="2627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/>
                        <a:t>Используя обход в ширину можно наиболее выгодно отправить сотрудников компании в выделенные города. Таким образом можно отправить до Нью-Йорка 4 сотрудников - 1 останется в городе, остальные 3 поедут в Чикаго, Лос-Анджелес и Сан-Франциско.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/>
                        <a:t>Данный алгоритм не является применимым для эффективного передвижения по городам.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0800aae947_0_72"/>
          <p:cNvSpPr txBox="1"/>
          <p:nvPr>
            <p:ph type="title"/>
          </p:nvPr>
        </p:nvSpPr>
        <p:spPr>
          <a:xfrm>
            <a:off x="1031078" y="365126"/>
            <a:ext cx="10322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/>
              <a:t>Задача китайского почтальона</a:t>
            </a:r>
            <a:endParaRPr/>
          </a:p>
        </p:txBody>
      </p:sp>
      <p:pic>
        <p:nvPicPr>
          <p:cNvPr id="212" name="Google Shape;212;g10800aae947_0_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1175" y="1724873"/>
            <a:ext cx="8669265" cy="4351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g10800aae947_0_72"/>
          <p:cNvCxnSpPr/>
          <p:nvPr/>
        </p:nvCxnSpPr>
        <p:spPr>
          <a:xfrm flipH="1">
            <a:off x="7737025" y="1453825"/>
            <a:ext cx="271200" cy="104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4" name="Google Shape;214;g10800aae947_0_72"/>
          <p:cNvCxnSpPr/>
          <p:nvPr/>
        </p:nvCxnSpPr>
        <p:spPr>
          <a:xfrm>
            <a:off x="9484000" y="1421275"/>
            <a:ext cx="195300" cy="9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5" name="Google Shape;215;g10800aae947_0_72"/>
          <p:cNvCxnSpPr/>
          <p:nvPr/>
        </p:nvCxnSpPr>
        <p:spPr>
          <a:xfrm>
            <a:off x="3613475" y="1725125"/>
            <a:ext cx="282300" cy="77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6" name="Google Shape;216;g10800aae947_0_72"/>
          <p:cNvCxnSpPr/>
          <p:nvPr/>
        </p:nvCxnSpPr>
        <p:spPr>
          <a:xfrm flipH="1">
            <a:off x="2658675" y="1735975"/>
            <a:ext cx="216900" cy="107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7" name="Google Shape;217;g10800aae947_0_72"/>
          <p:cNvCxnSpPr/>
          <p:nvPr/>
        </p:nvCxnSpPr>
        <p:spPr>
          <a:xfrm>
            <a:off x="1768750" y="3038125"/>
            <a:ext cx="423300" cy="2280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8" name="Google Shape;218;g10800aae947_0_72"/>
          <p:cNvCxnSpPr/>
          <p:nvPr/>
        </p:nvCxnSpPr>
        <p:spPr>
          <a:xfrm>
            <a:off x="1833875" y="3363650"/>
            <a:ext cx="423300" cy="1953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9" name="Google Shape;219;g10800aae947_0_72"/>
          <p:cNvSpPr txBox="1"/>
          <p:nvPr/>
        </p:nvSpPr>
        <p:spPr>
          <a:xfrm>
            <a:off x="2137700" y="1258500"/>
            <a:ext cx="625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Нечётные вершины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10800aae947_0_72"/>
          <p:cNvSpPr txBox="1"/>
          <p:nvPr/>
        </p:nvSpPr>
        <p:spPr>
          <a:xfrm>
            <a:off x="7878000" y="1053625"/>
            <a:ext cx="625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Нечётные вершины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10800aae947_0_72"/>
          <p:cNvSpPr txBox="1"/>
          <p:nvPr/>
        </p:nvSpPr>
        <p:spPr>
          <a:xfrm>
            <a:off x="102850" y="4536200"/>
            <a:ext cx="3233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Дорога между Чикаго и Сан-Франциско была закрыта для облегчения работы почтальона)</a:t>
            </a:r>
            <a:b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*ему и так предстоит тяжёлый день*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10800aae947_0_72"/>
          <p:cNvSpPr txBox="1"/>
          <p:nvPr/>
        </p:nvSpPr>
        <p:spPr>
          <a:xfrm>
            <a:off x="1521175" y="6007400"/>
            <a:ext cx="8105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Следовательно путь почтальона будет состоять из всех рёбер графа и из ребёр, которые составляют кратчайший путь между нечётными вершинами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10800aae947_0_72"/>
          <p:cNvSpPr txBox="1"/>
          <p:nvPr/>
        </p:nvSpPr>
        <p:spPr>
          <a:xfrm>
            <a:off x="5644800" y="1658700"/>
            <a:ext cx="3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6</a:t>
            </a:r>
            <a:endParaRPr/>
          </a:p>
        </p:txBody>
      </p:sp>
      <p:sp>
        <p:nvSpPr>
          <p:cNvPr id="224" name="Google Shape;224;g10800aae947_0_72"/>
          <p:cNvSpPr txBox="1"/>
          <p:nvPr/>
        </p:nvSpPr>
        <p:spPr>
          <a:xfrm>
            <a:off x="7931875" y="4951800"/>
            <a:ext cx="3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6</a:t>
            </a:r>
            <a:endParaRPr/>
          </a:p>
        </p:txBody>
      </p:sp>
      <p:sp>
        <p:nvSpPr>
          <p:cNvPr id="225" name="Google Shape;225;g10800aae947_0_72"/>
          <p:cNvSpPr txBox="1"/>
          <p:nvPr/>
        </p:nvSpPr>
        <p:spPr>
          <a:xfrm>
            <a:off x="5684213" y="5607200"/>
            <a:ext cx="3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6</a:t>
            </a:r>
            <a:endParaRPr/>
          </a:p>
        </p:txBody>
      </p:sp>
      <p:sp>
        <p:nvSpPr>
          <p:cNvPr id="226" name="Google Shape;226;g10800aae947_0_72"/>
          <p:cNvSpPr txBox="1"/>
          <p:nvPr/>
        </p:nvSpPr>
        <p:spPr>
          <a:xfrm>
            <a:off x="3895775" y="5268850"/>
            <a:ext cx="3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6</a:t>
            </a:r>
            <a:endParaRPr/>
          </a:p>
        </p:txBody>
      </p:sp>
      <p:sp>
        <p:nvSpPr>
          <p:cNvPr id="227" name="Google Shape;227;g10800aae947_0_72"/>
          <p:cNvSpPr txBox="1"/>
          <p:nvPr/>
        </p:nvSpPr>
        <p:spPr>
          <a:xfrm>
            <a:off x="7444425" y="3558950"/>
            <a:ext cx="3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6</a:t>
            </a:r>
            <a:endParaRPr/>
          </a:p>
        </p:txBody>
      </p:sp>
      <p:sp>
        <p:nvSpPr>
          <p:cNvPr id="228" name="Google Shape;228;g10800aae947_0_72"/>
          <p:cNvSpPr txBox="1"/>
          <p:nvPr/>
        </p:nvSpPr>
        <p:spPr>
          <a:xfrm>
            <a:off x="7265575" y="2310275"/>
            <a:ext cx="3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7</a:t>
            </a:r>
            <a:endParaRPr/>
          </a:p>
        </p:txBody>
      </p:sp>
      <p:sp>
        <p:nvSpPr>
          <p:cNvPr id="229" name="Google Shape;229;g10800aae947_0_72"/>
          <p:cNvSpPr txBox="1"/>
          <p:nvPr/>
        </p:nvSpPr>
        <p:spPr>
          <a:xfrm>
            <a:off x="9728375" y="2310275"/>
            <a:ext cx="3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1</a:t>
            </a:r>
            <a:endParaRPr/>
          </a:p>
        </p:txBody>
      </p:sp>
      <p:sp>
        <p:nvSpPr>
          <p:cNvPr id="230" name="Google Shape;230;g10800aae947_0_72"/>
          <p:cNvSpPr txBox="1"/>
          <p:nvPr/>
        </p:nvSpPr>
        <p:spPr>
          <a:xfrm>
            <a:off x="3895775" y="2310275"/>
            <a:ext cx="3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9</a:t>
            </a:r>
            <a:endParaRPr/>
          </a:p>
        </p:txBody>
      </p:sp>
      <p:sp>
        <p:nvSpPr>
          <p:cNvPr id="231" name="Google Shape;231;g10800aae947_0_72"/>
          <p:cNvSpPr txBox="1"/>
          <p:nvPr/>
        </p:nvSpPr>
        <p:spPr>
          <a:xfrm>
            <a:off x="1692650" y="1910225"/>
            <a:ext cx="56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2</a:t>
            </a:r>
            <a:endParaRPr/>
          </a:p>
        </p:txBody>
      </p:sp>
      <p:sp>
        <p:nvSpPr>
          <p:cNvPr id="232" name="Google Shape;232;g10800aae947_0_72"/>
          <p:cNvSpPr txBox="1"/>
          <p:nvPr/>
        </p:nvSpPr>
        <p:spPr>
          <a:xfrm>
            <a:off x="2315475" y="4136000"/>
            <a:ext cx="3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2</a:t>
            </a:r>
            <a:endParaRPr/>
          </a:p>
        </p:txBody>
      </p:sp>
      <p:sp>
        <p:nvSpPr>
          <p:cNvPr id="233" name="Google Shape;233;g10800aae947_0_72"/>
          <p:cNvSpPr txBox="1"/>
          <p:nvPr/>
        </p:nvSpPr>
        <p:spPr>
          <a:xfrm>
            <a:off x="2658675" y="2637925"/>
            <a:ext cx="56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3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98f85c356_0_13"/>
          <p:cNvSpPr txBox="1"/>
          <p:nvPr>
            <p:ph type="title"/>
          </p:nvPr>
        </p:nvSpPr>
        <p:spPr>
          <a:xfrm>
            <a:off x="586153" y="154151"/>
            <a:ext cx="10322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Задача китайского почтальона</a:t>
            </a:r>
            <a:endParaRPr/>
          </a:p>
        </p:txBody>
      </p:sp>
      <p:sp>
        <p:nvSpPr>
          <p:cNvPr id="240" name="Google Shape;240;g1098f85c356_0_13"/>
          <p:cNvSpPr txBox="1"/>
          <p:nvPr>
            <p:ph idx="1" type="body"/>
          </p:nvPr>
        </p:nvSpPr>
        <p:spPr>
          <a:xfrm>
            <a:off x="586150" y="842650"/>
            <a:ext cx="105156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ct val="163636"/>
              <a:buNone/>
            </a:pPr>
            <a:r>
              <a:rPr lang="ru-RU" sz="2000"/>
              <a:t>Нечётные вершины: 1, 2, 3, 6</a:t>
            </a:r>
            <a:endParaRPr sz="2000"/>
          </a:p>
        </p:txBody>
      </p:sp>
      <p:sp>
        <p:nvSpPr>
          <p:cNvPr id="241" name="Google Shape;241;g1098f85c356_0_13"/>
          <p:cNvSpPr txBox="1"/>
          <p:nvPr/>
        </p:nvSpPr>
        <p:spPr>
          <a:xfrm>
            <a:off x="151950" y="1303063"/>
            <a:ext cx="3873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Комбинация (1, 2) (3, 6):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– 2 = 1-2 = 10856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1 – 2 = 1-10-2 = 14996</a:t>
            </a:r>
            <a:endParaRPr b="0" i="0" sz="1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– 6 = 3-1-2-6 = 3938 + 10856 + 402 = 15196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g1098f85c356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7525" y="2679975"/>
            <a:ext cx="7759950" cy="375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1098f85c356_0_13"/>
          <p:cNvSpPr txBox="1"/>
          <p:nvPr/>
        </p:nvSpPr>
        <p:spPr>
          <a:xfrm>
            <a:off x="4699300" y="1303063"/>
            <a:ext cx="2289300" cy="10467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Комбинация (1, 3) (2, 6):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– 3 = 1-3 = 3938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1 – 3 = 1-7-3 = 3950</a:t>
            </a:r>
            <a:endParaRPr b="0" i="0" sz="1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– 6 = 2-6 = 402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g1098f85c356_0_13"/>
          <p:cNvSpPr txBox="1"/>
          <p:nvPr/>
        </p:nvSpPr>
        <p:spPr>
          <a:xfrm>
            <a:off x="7662050" y="1303063"/>
            <a:ext cx="3873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Комбинация (1, 6) (2, 3):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– 6 = 1-2-6 = 11258</a:t>
            </a:r>
            <a:endParaRPr b="0" i="0" sz="1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– 3 = 2-1-3 = 3938 + 10856 = 14794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1098f85c356_0_13"/>
          <p:cNvSpPr txBox="1"/>
          <p:nvPr/>
        </p:nvSpPr>
        <p:spPr>
          <a:xfrm>
            <a:off x="3808800" y="2349775"/>
            <a:ext cx="422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Кратчайшие пути между нечётными вершинами</a:t>
            </a:r>
            <a:endParaRPr b="0" i="0" sz="14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1098f85c356_0_13"/>
          <p:cNvSpPr txBox="1"/>
          <p:nvPr/>
        </p:nvSpPr>
        <p:spPr>
          <a:xfrm>
            <a:off x="1732450" y="6436350"/>
            <a:ext cx="803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Полученный маршрут: 1-11-</a:t>
            </a:r>
            <a:r>
              <a:rPr b="1" i="0" lang="ru-RU" sz="14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3-1</a:t>
            </a:r>
            <a:r>
              <a:rPr b="1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-7-</a:t>
            </a:r>
            <a:r>
              <a:rPr b="1" i="0" lang="ru-RU" sz="14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3-1</a:t>
            </a:r>
            <a:r>
              <a:rPr b="1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-10-5-1-8-5-4-8-9-5-2-4-10-</a:t>
            </a:r>
            <a:r>
              <a:rPr b="1" i="0" lang="ru-RU" sz="14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2-6-2</a:t>
            </a:r>
            <a:r>
              <a:rPr b="1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-9-1-4-9-10-8-2-1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1098f85c356_0_13"/>
          <p:cNvSpPr/>
          <p:nvPr/>
        </p:nvSpPr>
        <p:spPr>
          <a:xfrm>
            <a:off x="3717300" y="3337975"/>
            <a:ext cx="504900" cy="504900"/>
          </a:xfrm>
          <a:prstGeom prst="ellipse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1098f85c356_0_13"/>
          <p:cNvSpPr/>
          <p:nvPr/>
        </p:nvSpPr>
        <p:spPr>
          <a:xfrm>
            <a:off x="2612750" y="3596000"/>
            <a:ext cx="504900" cy="504900"/>
          </a:xfrm>
          <a:prstGeom prst="ellipse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1098f85c356_0_13"/>
          <p:cNvSpPr/>
          <p:nvPr/>
        </p:nvSpPr>
        <p:spPr>
          <a:xfrm>
            <a:off x="7108075" y="3337975"/>
            <a:ext cx="504900" cy="504900"/>
          </a:xfrm>
          <a:prstGeom prst="ellipse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1098f85c356_0_13"/>
          <p:cNvSpPr/>
          <p:nvPr/>
        </p:nvSpPr>
        <p:spPr>
          <a:xfrm>
            <a:off x="9064025" y="3337975"/>
            <a:ext cx="504900" cy="504900"/>
          </a:xfrm>
          <a:prstGeom prst="ellipse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1098f85c356_0_13"/>
          <p:cNvSpPr txBox="1"/>
          <p:nvPr/>
        </p:nvSpPr>
        <p:spPr>
          <a:xfrm>
            <a:off x="7968450" y="4796275"/>
            <a:ext cx="38739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Длина маршрута: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Сумма всех рёбер + кратчайшие пути между нечётными рёбрами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800">
                <a:solidFill>
                  <a:schemeClr val="dk1"/>
                </a:solidFill>
              </a:rPr>
              <a:t>L = 154262 + 3938 + 402 = 158602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09a879caf7_1_13"/>
          <p:cNvSpPr txBox="1"/>
          <p:nvPr>
            <p:ph type="title"/>
          </p:nvPr>
        </p:nvSpPr>
        <p:spPr>
          <a:xfrm>
            <a:off x="838203" y="166801"/>
            <a:ext cx="10322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/>
              <a:t>Задача коммивояжёра</a:t>
            </a:r>
            <a:endParaRPr/>
          </a:p>
        </p:txBody>
      </p:sp>
      <p:sp>
        <p:nvSpPr>
          <p:cNvPr id="258" name="Google Shape;258;g109a879caf7_1_13"/>
          <p:cNvSpPr txBox="1"/>
          <p:nvPr/>
        </p:nvSpPr>
        <p:spPr>
          <a:xfrm>
            <a:off x="3817800" y="781675"/>
            <a:ext cx="4363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ru-RU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Нижняя граница - удаление вершины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109a879caf7_1_13"/>
          <p:cNvSpPr txBox="1"/>
          <p:nvPr/>
        </p:nvSpPr>
        <p:spPr>
          <a:xfrm>
            <a:off x="787550" y="1301700"/>
            <a:ext cx="199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Вершина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22001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109a879caf7_1_13"/>
          <p:cNvSpPr txBox="1"/>
          <p:nvPr/>
        </p:nvSpPr>
        <p:spPr>
          <a:xfrm>
            <a:off x="2689899" y="1301703"/>
            <a:ext cx="199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Вершина 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21185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109a879caf7_1_13"/>
          <p:cNvSpPr txBox="1"/>
          <p:nvPr/>
        </p:nvSpPr>
        <p:spPr>
          <a:xfrm>
            <a:off x="2783443" y="4001903"/>
            <a:ext cx="199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Вершина 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18932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109a879caf7_1_13"/>
          <p:cNvSpPr txBox="1"/>
          <p:nvPr/>
        </p:nvSpPr>
        <p:spPr>
          <a:xfrm>
            <a:off x="787550" y="4001903"/>
            <a:ext cx="199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Вершина 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20607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109a879caf7_1_13"/>
          <p:cNvSpPr txBox="1"/>
          <p:nvPr/>
        </p:nvSpPr>
        <p:spPr>
          <a:xfrm>
            <a:off x="6298149" y="1338925"/>
            <a:ext cx="199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Вершины 2 и 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23915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g109a879caf7_1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6250" y="1971550"/>
            <a:ext cx="1706947" cy="1932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109a879caf7_1_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22150" y="1938184"/>
            <a:ext cx="1707001" cy="1965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109a879caf7_1_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7550" y="4519350"/>
            <a:ext cx="1855556" cy="21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109a879caf7_1_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38500" y="4519350"/>
            <a:ext cx="1894025" cy="21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109a879caf7_1_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80880" y="1991750"/>
            <a:ext cx="4022939" cy="4635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9" name="Google Shape;269;g109a879caf7_1_13"/>
          <p:cNvCxnSpPr>
            <a:stCxn id="268" idx="3"/>
          </p:cNvCxnSpPr>
          <p:nvPr/>
        </p:nvCxnSpPr>
        <p:spPr>
          <a:xfrm>
            <a:off x="9503819" y="4309701"/>
            <a:ext cx="38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0" name="Google Shape;270;g109a879caf7_1_13"/>
          <p:cNvSpPr txBox="1"/>
          <p:nvPr/>
        </p:nvSpPr>
        <p:spPr>
          <a:xfrm>
            <a:off x="9908200" y="4001900"/>
            <a:ext cx="1995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Нижняя граница: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ru-RU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23915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0800aae947_0_90"/>
          <p:cNvSpPr txBox="1"/>
          <p:nvPr>
            <p:ph type="title"/>
          </p:nvPr>
        </p:nvSpPr>
        <p:spPr>
          <a:xfrm>
            <a:off x="1031078" y="230176"/>
            <a:ext cx="10322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/>
              <a:t>Задача коммивояжёра</a:t>
            </a:r>
            <a:endParaRPr/>
          </a:p>
        </p:txBody>
      </p:sp>
      <p:pic>
        <p:nvPicPr>
          <p:cNvPr id="277" name="Google Shape;277;g10800aae947_0_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775" y="1476600"/>
            <a:ext cx="4375025" cy="4996524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10800aae947_0_90"/>
          <p:cNvSpPr txBox="1"/>
          <p:nvPr/>
        </p:nvSpPr>
        <p:spPr>
          <a:xfrm>
            <a:off x="3164225" y="799200"/>
            <a:ext cx="6056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ru-RU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Верхняя граница - алгоритм ближайшего соседа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g10800aae947_0_90"/>
          <p:cNvSpPr txBox="1"/>
          <p:nvPr/>
        </p:nvSpPr>
        <p:spPr>
          <a:xfrm>
            <a:off x="5242775" y="1952950"/>
            <a:ext cx="3308400" cy="26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5-8-10-4-2-1-5    = 27301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8-5-10-4-2-1-8    = </a:t>
            </a:r>
            <a:r>
              <a:rPr b="0" i="0" lang="ru-RU" sz="19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27020</a:t>
            </a:r>
            <a:endParaRPr b="0" i="0" sz="19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4-2-10-5-8-1-4    = 28094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2-4-10-5-8-1-2    = </a:t>
            </a:r>
            <a:r>
              <a:rPr b="0" i="0" lang="ru-RU" sz="19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27020</a:t>
            </a:r>
            <a:endParaRPr b="0" i="0" sz="19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10-5-8-1-2-4-10  = </a:t>
            </a:r>
            <a:r>
              <a:rPr b="0" i="0" lang="ru-RU" sz="19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27020</a:t>
            </a:r>
            <a:endParaRPr b="0" i="0" sz="19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1-8-5-10-4-2-1    = </a:t>
            </a:r>
            <a:r>
              <a:rPr b="0" i="0" lang="ru-RU" sz="19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27020</a:t>
            </a:r>
            <a:endParaRPr b="0" i="0" sz="19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0" name="Google Shape;280;g10800aae947_0_90"/>
          <p:cNvCxnSpPr>
            <a:stCxn id="279" idx="3"/>
          </p:cNvCxnSpPr>
          <p:nvPr/>
        </p:nvCxnSpPr>
        <p:spPr>
          <a:xfrm>
            <a:off x="8551175" y="3288250"/>
            <a:ext cx="54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81" name="Google Shape;281;g10800aae947_0_90"/>
          <p:cNvSpPr txBox="1"/>
          <p:nvPr/>
        </p:nvSpPr>
        <p:spPr>
          <a:xfrm>
            <a:off x="9096275" y="2911150"/>
            <a:ext cx="24690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Верхняя граница</a:t>
            </a: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ru-RU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27020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10800aae947_0_90"/>
          <p:cNvSpPr txBox="1"/>
          <p:nvPr/>
        </p:nvSpPr>
        <p:spPr>
          <a:xfrm>
            <a:off x="6023750" y="5447125"/>
            <a:ext cx="5238600" cy="5541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-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ИТОГ: </a:t>
            </a:r>
            <a:r>
              <a:rPr b="0" i="0" lang="ru-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23915 &lt;= L &lt;= 27020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10800aae947_0_90"/>
          <p:cNvSpPr txBox="1"/>
          <p:nvPr/>
        </p:nvSpPr>
        <p:spPr>
          <a:xfrm>
            <a:off x="5239500" y="1536200"/>
            <a:ext cx="2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10800aae947_0_90"/>
          <p:cNvSpPr txBox="1"/>
          <p:nvPr/>
        </p:nvSpPr>
        <p:spPr>
          <a:xfrm>
            <a:off x="5280650" y="1495050"/>
            <a:ext cx="3815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ru-RU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Цикл             Длина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"/>
          <p:cNvSpPr txBox="1"/>
          <p:nvPr>
            <p:ph type="title"/>
          </p:nvPr>
        </p:nvSpPr>
        <p:spPr>
          <a:xfrm>
            <a:off x="838054" y="5803888"/>
            <a:ext cx="10515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ru-RU"/>
              <a:t>Спасибо за внимание!</a:t>
            </a:r>
            <a:endParaRPr/>
          </a:p>
        </p:txBody>
      </p:sp>
      <p:pic>
        <p:nvPicPr>
          <p:cNvPr id="290" name="Google Shape;29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4343" y="5088045"/>
            <a:ext cx="1180284" cy="1668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52641" y="5097772"/>
            <a:ext cx="1180284" cy="1668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3156" y="1636600"/>
            <a:ext cx="2577000" cy="2577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93" name="Google Shape;293;p3"/>
          <p:cNvPicPr preferRelativeResize="0"/>
          <p:nvPr/>
        </p:nvPicPr>
        <p:blipFill rotWithShape="1">
          <a:blip r:embed="rId6">
            <a:alphaModFix/>
          </a:blip>
          <a:srcRect b="24154" l="0" r="0" t="9103"/>
          <a:stretch/>
        </p:blipFill>
        <p:spPr>
          <a:xfrm>
            <a:off x="8039713" y="1636600"/>
            <a:ext cx="2457300" cy="2461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94" name="Google Shape;294;p3"/>
          <p:cNvPicPr preferRelativeResize="0"/>
          <p:nvPr/>
        </p:nvPicPr>
        <p:blipFill rotWithShape="1">
          <a:blip r:embed="rId7">
            <a:alphaModFix/>
          </a:blip>
          <a:srcRect b="20138" l="0" r="0" t="4747"/>
          <a:stretch/>
        </p:blipFill>
        <p:spPr>
          <a:xfrm>
            <a:off x="1705913" y="1694307"/>
            <a:ext cx="2457300" cy="2461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95" name="Google Shape;295;p3"/>
          <p:cNvSpPr txBox="1"/>
          <p:nvPr>
            <p:ph type="title"/>
          </p:nvPr>
        </p:nvSpPr>
        <p:spPr>
          <a:xfrm>
            <a:off x="1036553" y="476251"/>
            <a:ext cx="10322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/>
              <a:t>Над проектом работали</a:t>
            </a:r>
            <a:endParaRPr/>
          </a:p>
        </p:txBody>
      </p:sp>
      <p:sp>
        <p:nvSpPr>
          <p:cNvPr id="296" name="Google Shape;296;p3"/>
          <p:cNvSpPr txBox="1"/>
          <p:nvPr/>
        </p:nvSpPr>
        <p:spPr>
          <a:xfrm>
            <a:off x="1217213" y="4440700"/>
            <a:ext cx="3434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ru-RU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Мелания Манойлович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"/>
          <p:cNvSpPr txBox="1"/>
          <p:nvPr/>
        </p:nvSpPr>
        <p:spPr>
          <a:xfrm>
            <a:off x="4480538" y="4440800"/>
            <a:ext cx="3434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ru-RU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Глеб Колонин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"/>
          <p:cNvSpPr txBox="1"/>
          <p:nvPr/>
        </p:nvSpPr>
        <p:spPr>
          <a:xfrm>
            <a:off x="7732938" y="4440800"/>
            <a:ext cx="3434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ru-RU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Марат Геворкян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800aae947_0_0"/>
          <p:cNvSpPr txBox="1"/>
          <p:nvPr>
            <p:ph type="title"/>
          </p:nvPr>
        </p:nvSpPr>
        <p:spPr>
          <a:xfrm>
            <a:off x="1031078" y="365126"/>
            <a:ext cx="10322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/>
              <a:t>Легенда</a:t>
            </a:r>
            <a:endParaRPr/>
          </a:p>
        </p:txBody>
      </p:sp>
      <p:sp>
        <p:nvSpPr>
          <p:cNvPr id="97" name="Google Shape;97;g10800aae947_0_0"/>
          <p:cNvSpPr txBox="1"/>
          <p:nvPr>
            <p:ph idx="1" type="body"/>
          </p:nvPr>
        </p:nvSpPr>
        <p:spPr>
          <a:xfrm>
            <a:off x="672075" y="1237050"/>
            <a:ext cx="44301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700"/>
              <a:t>Мы - успешный стартап, который хочет продемонстрировать себя в самых богатых городах мира, чтобы получить финансирование.</a:t>
            </a:r>
            <a:endParaRPr sz="1700"/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SzPts val="1800"/>
              <a:buNone/>
            </a:pPr>
            <a:r>
              <a:rPr lang="ru-RU" sz="1700"/>
              <a:t>Поскольку мы очень заняты развитием технологий, мы не хотим тратить много времени на перемещение между городами. Для просчета маршрута и оптимизации всех наших дел мы составили граф.</a:t>
            </a:r>
            <a:endParaRPr sz="1700"/>
          </a:p>
        </p:txBody>
      </p:sp>
      <p:pic>
        <p:nvPicPr>
          <p:cNvPr id="98" name="Google Shape;98;g10800aae947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0434" y="1100938"/>
            <a:ext cx="6394775" cy="462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800aae947_0_42"/>
          <p:cNvSpPr txBox="1"/>
          <p:nvPr>
            <p:ph type="title"/>
          </p:nvPr>
        </p:nvSpPr>
        <p:spPr>
          <a:xfrm>
            <a:off x="776091" y="131999"/>
            <a:ext cx="10322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/>
              <a:t>Наш граф городов с наибольшим ВВП</a:t>
            </a:r>
            <a:endParaRPr/>
          </a:p>
        </p:txBody>
      </p:sp>
      <p:pic>
        <p:nvPicPr>
          <p:cNvPr id="105" name="Google Shape;105;g10800aae947_0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091" y="820499"/>
            <a:ext cx="9270123" cy="5029987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10800aae947_0_42"/>
          <p:cNvSpPr txBox="1"/>
          <p:nvPr>
            <p:ph idx="1" type="body"/>
          </p:nvPr>
        </p:nvSpPr>
        <p:spPr>
          <a:xfrm>
            <a:off x="7943372" y="2837793"/>
            <a:ext cx="3933318" cy="3512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400"/>
              <a:t>Наш граф состоит из </a:t>
            </a:r>
            <a:r>
              <a:rPr lang="ru-RU" sz="1400" u="sng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11 городов с самым большим ВВП на 2021 год.</a:t>
            </a:r>
            <a:r>
              <a:rPr lang="ru-RU" sz="1400"/>
              <a:t> Они представлены в виде вершин.</a:t>
            </a:r>
            <a:endParaRPr sz="1400"/>
          </a:p>
          <a:p>
            <a:pPr indent="0" lvl="0" marL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rPr lang="ru-RU" sz="1400"/>
              <a:t>Для удобства города каждой страны окрашены в свой цвет.</a:t>
            </a:r>
            <a:endParaRPr sz="1400"/>
          </a:p>
          <a:p>
            <a:pPr indent="0" lvl="0" marL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rPr lang="ru-RU" sz="1400"/>
              <a:t>Самый богатый город каждой страны имеет фиолетовую рамку.</a:t>
            </a:r>
            <a:endParaRPr sz="1400"/>
          </a:p>
          <a:p>
            <a:pPr indent="0" lvl="0" marL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0" lvl="0" marL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rPr lang="ru-RU" sz="1400"/>
              <a:t>Расстояние между городами показано ребрами в км по прямой.</a:t>
            </a:r>
            <a:endParaRPr sz="1400"/>
          </a:p>
          <a:p>
            <a:pPr indent="0" lvl="0" marL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rPr lang="ru-RU" sz="1400"/>
              <a:t>Самые богатые города каждой страны связаны между собой (Зелёным).</a:t>
            </a:r>
            <a:endParaRPr sz="1400"/>
          </a:p>
          <a:p>
            <a:pPr indent="0" lvl="0" marL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rPr lang="ru-RU" sz="1400"/>
              <a:t>В рамках одной страны существуют связи между всеми городами (Черным).</a:t>
            </a:r>
            <a:endParaRPr sz="1400"/>
          </a:p>
          <a:p>
            <a:pPr indent="0" lvl="0" marL="0" rtl="0" algn="ctr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1400">
                <a:solidFill>
                  <a:srgbClr val="333333"/>
                </a:solidFill>
                <a:highlight>
                  <a:srgbClr val="FFFFFF"/>
                </a:highlight>
              </a:rPr>
              <a:t>Итого наш граф имеет 11 вершин и 28 рёбер</a:t>
            </a:r>
            <a:endParaRPr b="1" sz="14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"/>
          <p:cNvSpPr txBox="1"/>
          <p:nvPr>
            <p:ph type="title"/>
          </p:nvPr>
        </p:nvSpPr>
        <p:spPr>
          <a:xfrm>
            <a:off x="1031078" y="365126"/>
            <a:ext cx="10322721" cy="68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/>
              <a:t>Весовая матрица графа</a:t>
            </a:r>
            <a:endParaRPr/>
          </a:p>
        </p:txBody>
      </p:sp>
      <p:pic>
        <p:nvPicPr>
          <p:cNvPr id="112" name="Google Shape;11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078" y="1321128"/>
            <a:ext cx="10331670" cy="5195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800aae947_0_36"/>
          <p:cNvSpPr txBox="1"/>
          <p:nvPr/>
        </p:nvSpPr>
        <p:spPr>
          <a:xfrm>
            <a:off x="2607300" y="5991350"/>
            <a:ext cx="697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g10800aae947_0_36"/>
          <p:cNvSpPr txBox="1"/>
          <p:nvPr/>
        </p:nvSpPr>
        <p:spPr>
          <a:xfrm>
            <a:off x="433425" y="195750"/>
            <a:ext cx="11323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ru-RU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Формирование МОД алгоритмом Краскала</a:t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0" name="Google Shape;120;g10800aae947_0_36"/>
          <p:cNvGraphicFramePr/>
          <p:nvPr/>
        </p:nvGraphicFramePr>
        <p:xfrm>
          <a:off x="3679375" y="5818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{5B4D9EDE-B419-40AE-AB53-87E7AFC3495F}</a:tableStyleId>
              </a:tblPr>
              <a:tblGrid>
                <a:gridCol w="2552700"/>
                <a:gridCol w="2571750"/>
              </a:tblGrid>
              <a:tr h="1397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-RU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Все вершины соединены.</a:t>
                      </a:r>
                      <a:endParaRPr b="1"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0:0:0"/>
                      </a:ext>
                    </a:extLst>
                  </a:tcPr>
                </a:tc>
                <a:tc hMerge="1"/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Вес полученного минимального дерева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0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21942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0:1:1"/>
                      </a:ext>
                    </a:extLst>
                  </a:tcPr>
                </a:tc>
              </a:tr>
            </a:tbl>
          </a:graphicData>
        </a:graphic>
      </p:graphicFrame>
      <p:pic>
        <p:nvPicPr>
          <p:cNvPr id="121" name="Google Shape;121;g10800aae947_0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9775" y="1087962"/>
            <a:ext cx="8362600" cy="4356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97953c6eb_0_0"/>
          <p:cNvSpPr txBox="1"/>
          <p:nvPr>
            <p:ph type="title"/>
          </p:nvPr>
        </p:nvSpPr>
        <p:spPr>
          <a:xfrm>
            <a:off x="1031078" y="365126"/>
            <a:ext cx="10322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/>
              <a:t>Формирование МОД алгоритмом Прима</a:t>
            </a:r>
            <a:endParaRPr b="0"/>
          </a:p>
        </p:txBody>
      </p:sp>
      <p:pic>
        <p:nvPicPr>
          <p:cNvPr id="128" name="Google Shape;128;g1097953c6eb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3875" y="1205734"/>
            <a:ext cx="8444250" cy="474989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9" name="Google Shape;129;g1097953c6eb_0_0"/>
          <p:cNvGraphicFramePr/>
          <p:nvPr/>
        </p:nvGraphicFramePr>
        <p:xfrm>
          <a:off x="4210050" y="610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{5B4D9EDE-B419-40AE-AB53-87E7AFC3495F}</a:tableStyleId>
              </a:tblPr>
              <a:tblGrid>
                <a:gridCol w="2571750"/>
                <a:gridCol w="1200150"/>
              </a:tblGrid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Вес полученного минимального дерева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9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21,942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29:0:1"/>
                      </a:ext>
                    </a:extLs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0800aae947_0_60"/>
          <p:cNvSpPr txBox="1"/>
          <p:nvPr>
            <p:ph type="title"/>
          </p:nvPr>
        </p:nvSpPr>
        <p:spPr>
          <a:xfrm>
            <a:off x="1031078" y="365126"/>
            <a:ext cx="10322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4"/>
              <a:buFont typeface="Arial"/>
              <a:buNone/>
            </a:pPr>
            <a:r>
              <a:rPr lang="ru-RU"/>
              <a:t>Сравнение алгоритмов формирования (МОД)</a:t>
            </a:r>
            <a:endParaRPr/>
          </a:p>
        </p:txBody>
      </p:sp>
      <p:sp>
        <p:nvSpPr>
          <p:cNvPr id="136" name="Google Shape;136;g10800aae947_0_60"/>
          <p:cNvSpPr txBox="1"/>
          <p:nvPr>
            <p:ph idx="1" type="body"/>
          </p:nvPr>
        </p:nvSpPr>
        <p:spPr>
          <a:xfrm>
            <a:off x="2290500" y="1122200"/>
            <a:ext cx="76110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 sz="1400">
                <a:highlight>
                  <a:srgbClr val="FFFFFF"/>
                </a:highlight>
              </a:rPr>
              <a:t>Вес МОД = 21942 вне зависимости от того, каким алгоритмом осуществлялся поиск.</a:t>
            </a:r>
            <a:endParaRPr sz="1400"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 sz="1400">
                <a:highlight>
                  <a:srgbClr val="FFFFFF"/>
                </a:highlight>
              </a:rPr>
              <a:t>Сформированное дерево может отличаться (в случае, если несколько деревьев являются минимальными)</a:t>
            </a:r>
            <a:endParaRPr sz="1400">
              <a:highlight>
                <a:srgbClr val="FFFFFF"/>
              </a:highlight>
            </a:endParaRPr>
          </a:p>
        </p:txBody>
      </p:sp>
      <p:graphicFrame>
        <p:nvGraphicFramePr>
          <p:cNvPr id="137" name="Google Shape;137;g10800aae947_0_60"/>
          <p:cNvGraphicFramePr/>
          <p:nvPr/>
        </p:nvGraphicFramePr>
        <p:xfrm>
          <a:off x="273100" y="2029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{5B4D9EDE-B419-40AE-AB53-87E7AFC3495F}</a:tableStyleId>
              </a:tblPr>
              <a:tblGrid>
                <a:gridCol w="1963100"/>
                <a:gridCol w="1285675"/>
                <a:gridCol w="382850"/>
                <a:gridCol w="1758600"/>
              </a:tblGrid>
              <a:tr h="437225">
                <a:tc gridSpan="4"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ru-RU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Оценка эффективности алгоритма Прима</a:t>
                      </a:r>
                      <a:endParaRPr b="1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7:0:0"/>
                      </a:ext>
                    </a:extLst>
                  </a:tcPr>
                </a:tc>
                <a:tc rowSpan="2" hMerge="1"/>
                <a:tc rowSpan="2" hMerge="1"/>
                <a:tc rowSpan="2" hMerge="1"/>
              </a:tr>
              <a:tr h="520525">
                <a:tc gridSpan="4" vMerge="1"/>
                <a:tc hMerge="1" vMerge="1"/>
                <a:tc hMerge="1" vMerge="1"/>
                <a:tc hMerge="1" vMerge="1"/>
              </a:tr>
              <a:tr h="686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-RU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Проводимые операции</a:t>
                      </a:r>
                      <a:endParaRPr b="1"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7:2:0"/>
                      </a:ext>
                    </a:extLst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-RU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Примерная сложность</a:t>
                      </a:r>
                      <a:endParaRPr b="1"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7:2:1"/>
                      </a:ext>
                    </a:extLst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-RU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Пояснение</a:t>
                      </a:r>
                      <a:endParaRPr b="1"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7:2:3"/>
                      </a:ext>
                    </a:extLst>
                  </a:tcPr>
                </a:tc>
              </a:tr>
              <a:tr h="475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Добавление 1 вершины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7:3:0"/>
                      </a:ext>
                    </a:extLst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7:3:1"/>
                      </a:ext>
                    </a:extLst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Константное время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7:3:3"/>
                      </a:ext>
                    </a:extLst>
                  </a:tcPr>
                </a:tc>
              </a:tr>
              <a:tr h="1474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Постепенное добавление близлежащих вершин к уже имеющимся без создания цикла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7:4:0"/>
                      </a:ext>
                    </a:extLst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Зависит от графа</a:t>
                      </a:r>
                      <a:endParaRPr sz="1400" u="none" cap="none" strike="noStrike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7:4:1"/>
                      </a:ext>
                    </a:extLst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Требуется провести множество проверок. Является жадным алгоритмом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7:4:3"/>
                      </a:ext>
                    </a:extLst>
                  </a:tcPr>
                </a:tc>
              </a:tr>
              <a:tr h="475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Вывод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7:5:0"/>
                      </a:ext>
                    </a:extLst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Хорошо подходит для больших графов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7:5:1"/>
                      </a:ext>
                    </a:extLst>
                  </a:tcPr>
                </a:tc>
                <a:tc hMerge="1"/>
                <a:tc hMerge="1"/>
              </a:tr>
            </a:tbl>
          </a:graphicData>
        </a:graphic>
      </p:graphicFrame>
      <p:graphicFrame>
        <p:nvGraphicFramePr>
          <p:cNvPr id="138" name="Google Shape;138;g10800aae947_0_60"/>
          <p:cNvGraphicFramePr/>
          <p:nvPr/>
        </p:nvGraphicFramePr>
        <p:xfrm>
          <a:off x="5950450" y="2029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{5B4D9EDE-B419-40AE-AB53-87E7AFC3495F}</a:tableStyleId>
              </a:tblPr>
              <a:tblGrid>
                <a:gridCol w="1762350"/>
                <a:gridCol w="1275575"/>
                <a:gridCol w="1232400"/>
                <a:gridCol w="1651450"/>
              </a:tblGrid>
              <a:tr h="188150">
                <a:tc gridSpan="4"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ru-RU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Оценка эффективности алгоритма Крускала</a:t>
                      </a:r>
                      <a:endParaRPr b="1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8:0:0"/>
                      </a:ext>
                    </a:extLst>
                  </a:tcPr>
                </a:tc>
                <a:tc rowSpan="2" hMerge="1"/>
                <a:tc rowSpan="2" hMerge="1"/>
                <a:tc rowSpan="2" hMerge="1"/>
              </a:tr>
              <a:tr h="330825">
                <a:tc gridSpan="4" vMerge="1"/>
                <a:tc hMerge="1" vMerge="1"/>
                <a:tc hMerge="1" vMerge="1"/>
                <a:tc hMerge="1" vMerge="1"/>
              </a:tr>
              <a:tr h="659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-RU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Проводимые операции</a:t>
                      </a:r>
                      <a:endParaRPr b="1"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8:2:0"/>
                      </a:ext>
                    </a:extLst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-RU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Примерная сложность</a:t>
                      </a:r>
                      <a:endParaRPr b="1"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8:2:1"/>
                      </a:ext>
                    </a:extLst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-RU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Пояснение</a:t>
                      </a:r>
                      <a:endParaRPr b="1"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8:2:3"/>
                      </a:ext>
                    </a:extLst>
                  </a:tcPr>
                </a:tc>
              </a:tr>
              <a:tr h="659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Добавление всех вершин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8:3:0"/>
                      </a:ext>
                    </a:extLst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8:3:1"/>
                      </a:ext>
                    </a:extLst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Константное время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8:3:3"/>
                      </a:ext>
                    </a:extLst>
                  </a:tcPr>
                </a:tc>
              </a:tr>
              <a:tr h="659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Сортировка ребер по возрастанию веса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8:4:0"/>
                      </a:ext>
                    </a:extLst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nlogn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8:4:1"/>
                      </a:ext>
                    </a:extLst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MergeSort сортировка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8:4:3"/>
                      </a:ext>
                    </a:extLst>
                  </a:tcPr>
                </a:tc>
              </a:tr>
              <a:tr h="1164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Добавление ребер минимального веса и проверка на отсутствие цикла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8:5:0"/>
                      </a:ext>
                    </a:extLst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Зависит от графа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8:5:1"/>
                      </a:ext>
                    </a:extLst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На большом графе проверить есть ли длинный цикл - крайне сложно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8:5:3"/>
                      </a:ext>
                    </a:extLst>
                  </a:tcPr>
                </a:tc>
              </a:tr>
              <a:tr h="407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Вывод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8:6:0"/>
                      </a:ext>
                    </a:extLst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Хорошо подходит для небольших графов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8:6:1"/>
                      </a:ext>
                    </a:extLst>
                  </a:tcPr>
                </a:tc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800aae947_0_54"/>
          <p:cNvSpPr txBox="1"/>
          <p:nvPr>
            <p:ph type="title"/>
          </p:nvPr>
        </p:nvSpPr>
        <p:spPr>
          <a:xfrm>
            <a:off x="1031078" y="365126"/>
            <a:ext cx="10322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55554"/>
              <a:buNone/>
            </a:pPr>
            <a:r>
              <a:rPr lang="ru-RU"/>
              <a:t>Алгоритм Дейкстры для поиска кратчайшего маршрута</a:t>
            </a:r>
            <a:endParaRPr/>
          </a:p>
        </p:txBody>
      </p:sp>
      <p:pic>
        <p:nvPicPr>
          <p:cNvPr id="145" name="Google Shape;145;g10800aae947_0_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1275" y="1420825"/>
            <a:ext cx="9244876" cy="520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9a879caf7_5_12"/>
          <p:cNvSpPr txBox="1"/>
          <p:nvPr>
            <p:ph type="title"/>
          </p:nvPr>
        </p:nvSpPr>
        <p:spPr>
          <a:xfrm>
            <a:off x="1031078" y="365126"/>
            <a:ext cx="103227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/>
              <a:t>Кратчайшие маршруты из Москвы</a:t>
            </a:r>
            <a:endParaRPr/>
          </a:p>
        </p:txBody>
      </p:sp>
      <p:graphicFrame>
        <p:nvGraphicFramePr>
          <p:cNvPr id="152" name="Google Shape;152;g109a879caf7_5_12"/>
          <p:cNvGraphicFramePr/>
          <p:nvPr/>
        </p:nvGraphicFramePr>
        <p:xfrm>
          <a:off x="403100" y="1053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{5B4D9EDE-B419-40AE-AB53-87E7AFC3495F}</a:tableStyleId>
              </a:tblPr>
              <a:tblGrid>
                <a:gridCol w="2806725"/>
                <a:gridCol w="5560500"/>
                <a:gridCol w="3018550"/>
              </a:tblGrid>
              <a:tr h="618325"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ru-RU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Кратчайшие маршруты из Москвы во все остальные города</a:t>
                      </a:r>
                      <a:endParaRPr b="1"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52:0:0"/>
                      </a:ext>
                    </a:extLst>
                  </a:tcPr>
                </a:tc>
                <a:tc hMerge="1"/>
                <a:tc hMerge="1"/>
              </a:tr>
              <a:tr h="417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ru-RU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Пункт назначения</a:t>
                      </a:r>
                      <a:endParaRPr b="1"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52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ru-RU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Маршрут</a:t>
                      </a:r>
                      <a:endParaRPr b="1"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52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ru-RU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Длина маршрута</a:t>
                      </a:r>
                      <a:endParaRPr b="1"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52:1:2"/>
                      </a:ext>
                    </a:extLst>
                  </a:tcPr>
                </a:tc>
              </a:tr>
              <a:tr h="417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ru-RU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Нью - Йорк</a:t>
                      </a:r>
                      <a:endParaRPr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EAF6"/>
                    </a:solidFill>
                    <a:extLst>
                      <a:ext uri="http://customooxmlschemas.google.com/">
                        <go:slidesCustomData xmlns:go="http://customooxmlschemas.google.com/" cellId="152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ru-RU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Москва - Нью-Йорк</a:t>
                      </a:r>
                      <a:endParaRPr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52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ru-RU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7512</a:t>
                      </a:r>
                      <a:endParaRPr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52:2:2"/>
                      </a:ext>
                    </a:extLst>
                  </a:tcPr>
                </a:tc>
              </a:tr>
              <a:tr h="417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ru-RU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Чикаго</a:t>
                      </a:r>
                      <a:endParaRPr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EAF6"/>
                    </a:solidFill>
                    <a:extLst>
                      <a:ext uri="http://customooxmlschemas.google.com/">
                        <go:slidesCustomData xmlns:go="http://customooxmlschemas.google.com/" cellId="152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ru-RU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Москва - Нью-Йорк - Чикаго</a:t>
                      </a:r>
                      <a:endParaRPr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52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ru-RU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8656</a:t>
                      </a:r>
                      <a:endParaRPr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52:3:2"/>
                      </a:ext>
                    </a:extLst>
                  </a:tcPr>
                </a:tc>
              </a:tr>
              <a:tr h="417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ru-RU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Лос-Анджелес</a:t>
                      </a:r>
                      <a:endParaRPr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EAF6"/>
                    </a:solidFill>
                    <a:extLst>
                      <a:ext uri="http://customooxmlschemas.google.com/">
                        <go:slidesCustomData xmlns:go="http://customooxmlschemas.google.com/" cellId="152:4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ru-RU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Москва - Нью-Йорк - Лос-Анджелес</a:t>
                      </a:r>
                      <a:endParaRPr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52:4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ru-RU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11450</a:t>
                      </a:r>
                      <a:endParaRPr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52:4:2"/>
                      </a:ext>
                    </a:extLst>
                  </a:tcPr>
                </a:tc>
              </a:tr>
              <a:tr h="417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ru-RU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Сан-Франциско</a:t>
                      </a:r>
                      <a:endParaRPr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EAF6"/>
                    </a:solidFill>
                    <a:extLst>
                      <a:ext uri="http://customooxmlschemas.google.com/">
                        <go:slidesCustomData xmlns:go="http://customooxmlschemas.google.com/" cellId="152:5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ru-RU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Москва - Нью-Йорк - Сан-Франциско</a:t>
                      </a:r>
                      <a:endParaRPr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52:5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ru-RU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11641</a:t>
                      </a:r>
                      <a:endParaRPr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52:5:2"/>
                      </a:ext>
                    </a:extLst>
                  </a:tcPr>
                </a:tc>
              </a:tr>
              <a:tr h="417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ru-RU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Париж</a:t>
                      </a:r>
                      <a:endParaRPr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8D08D"/>
                    </a:solidFill>
                    <a:extLst>
                      <a:ext uri="http://customooxmlschemas.google.com/">
                        <go:slidesCustomData xmlns:go="http://customooxmlschemas.google.com/" cellId="152:6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ru-RU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Москва - Париж</a:t>
                      </a:r>
                      <a:endParaRPr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52:6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ru-RU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2487</a:t>
                      </a:r>
                      <a:endParaRPr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52:6:2"/>
                      </a:ext>
                    </a:extLst>
                  </a:tcPr>
                </a:tc>
              </a:tr>
              <a:tr h="417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ru-RU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Лондон</a:t>
                      </a:r>
                      <a:endParaRPr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C2E5"/>
                    </a:solidFill>
                    <a:extLst>
                      <a:ext uri="http://customooxmlschemas.google.com/">
                        <go:slidesCustomData xmlns:go="http://customooxmlschemas.google.com/" cellId="152:7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ru-RU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Москва - Лондон</a:t>
                      </a:r>
                      <a:endParaRPr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52:7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ru-RU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2501</a:t>
                      </a:r>
                      <a:endParaRPr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52:7:2"/>
                      </a:ext>
                    </a:extLst>
                  </a:tcPr>
                </a:tc>
              </a:tr>
              <a:tr h="417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ru-RU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Сеул</a:t>
                      </a:r>
                      <a:endParaRPr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B083"/>
                    </a:solidFill>
                    <a:extLst>
                      <a:ext uri="http://customooxmlschemas.google.com/">
                        <go:slidesCustomData xmlns:go="http://customooxmlschemas.google.com/" cellId="152:8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ru-RU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Москва - Сеул</a:t>
                      </a:r>
                      <a:endParaRPr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52:8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ru-RU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6606</a:t>
                      </a:r>
                      <a:endParaRPr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52:8:2"/>
                      </a:ext>
                    </a:extLst>
                  </a:tcPr>
                </a:tc>
              </a:tr>
              <a:tr h="417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ru-RU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Шанхай</a:t>
                      </a:r>
                      <a:endParaRPr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  <a:extLst>
                      <a:ext uri="http://customooxmlschemas.google.com/">
                        <go:slidesCustomData xmlns:go="http://customooxmlschemas.google.com/" cellId="152:9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ru-RU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Москва - Шанхай</a:t>
                      </a:r>
                      <a:endParaRPr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52:9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ru-RU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6818</a:t>
                      </a:r>
                      <a:endParaRPr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52:9:2"/>
                      </a:ext>
                    </a:extLst>
                  </a:tcPr>
                </a:tc>
              </a:tr>
              <a:tr h="417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ru-RU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Токио</a:t>
                      </a:r>
                      <a:endParaRPr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  <a:extLst>
                      <a:ext uri="http://customooxmlschemas.google.com/">
                        <go:slidesCustomData xmlns:go="http://customooxmlschemas.google.com/" cellId="152:1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ru-RU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Москва - Токио</a:t>
                      </a:r>
                      <a:endParaRPr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52:1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ru-RU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7484</a:t>
                      </a:r>
                      <a:endParaRPr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52:10:2"/>
                      </a:ext>
                    </a:extLst>
                  </a:tcPr>
                </a:tc>
              </a:tr>
              <a:tr h="417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ru-RU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Осака</a:t>
                      </a:r>
                      <a:endParaRPr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  <a:extLst>
                      <a:ext uri="http://customooxmlschemas.google.com/">
                        <go:slidesCustomData xmlns:go="http://customooxmlschemas.google.com/" cellId="152:1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ru-RU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Москва - Токио - Осака</a:t>
                      </a:r>
                      <a:endParaRPr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52:1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ru-RU" sz="15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7886</a:t>
                      </a:r>
                      <a:endParaRPr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52:11:2"/>
                      </a:ext>
                    </a:extLs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Специальное оформление">
  <a:themeElements>
    <a:clrScheme name="Другая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2020-02-01T22:12:01Z</dcterms:created>
  <dc:creator>Демидова Анна Валерьевна</dc:creator>
</cp:coreProperties>
</file>